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D0167-5AB4-4CF4-921F-650F2BF49207}" type="datetimeFigureOut">
              <a:rPr lang="en-US" smtClean="0"/>
              <a:pPr/>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6892EC-D490-4E64-8833-0F4E3D07C5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EDEE9D-7915-4436-94D8-3502CEBA2165}" type="datetimeFigureOut">
              <a:rPr lang="en-US" smtClean="0"/>
              <a:pPr/>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53A765-8719-4817-8134-F8A661930657}" type="slidenum">
              <a:rPr lang="en-US" smtClean="0"/>
              <a:pPr/>
              <a:t>‹#›</a:t>
            </a:fld>
            <a:endParaRPr lang="en-US"/>
          </a:p>
        </p:txBody>
      </p:sp>
    </p:spTree>
  </p:cSld>
  <p:clrMapOvr>
    <a:masterClrMapping/>
  </p:clrMapOvr>
  <p:transition advClick="0" advTm="1500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DEE9D-7915-4436-94D8-3502CEBA2165}" type="datetimeFigureOut">
              <a:rPr lang="en-US" smtClean="0"/>
              <a:pPr/>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3A765-8719-4817-8134-F8A6619306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5000">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12471200" y="106756200"/>
            <a:ext cx="1066800" cy="1447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rebuchet MS" pitchFamily="34" charset="0"/>
              </a:rPr>
              <a:t>District 2E2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rebuchet MS" pitchFamily="34" charset="0"/>
              </a:rPr>
              <a:t>Eyeglass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rebuchet MS" pitchFamily="34" charset="0"/>
              </a:rPr>
              <a:t>Recycling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rebuchet MS" pitchFamily="34" charset="0"/>
              </a:rPr>
              <a:t>Center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rebuchet MS"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rebuchet MS" pitchFamily="34" charset="0"/>
              </a:rPr>
              <a:t>5321 Bunker Blvd.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rebuchet MS" pitchFamily="34" charset="0"/>
              </a:rPr>
              <a:t>Watauga, TX 76148</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027" name="Picture 3" descr="2E2 ERC Logo"/>
          <p:cNvPicPr>
            <a:picLocks noChangeAspect="1" noChangeArrowheads="1"/>
          </p:cNvPicPr>
          <p:nvPr/>
        </p:nvPicPr>
        <p:blipFill>
          <a:blip r:embed="rId2" cstate="print"/>
          <a:srcRect/>
          <a:stretch>
            <a:fillRect/>
          </a:stretch>
        </p:blipFill>
        <p:spPr bwMode="auto">
          <a:xfrm>
            <a:off x="105613200" y="106756200"/>
            <a:ext cx="2841978" cy="2895600"/>
          </a:xfrm>
          <a:prstGeom prst="rect">
            <a:avLst/>
          </a:prstGeom>
          <a:noFill/>
          <a:ln w="9525" algn="in">
            <a:noFill/>
            <a:miter lim="800000"/>
            <a:headEnd/>
            <a:tailEnd/>
          </a:ln>
          <a:effectLst/>
        </p:spPr>
      </p:pic>
      <p:pic>
        <p:nvPicPr>
          <p:cNvPr id="1030" name="Picture 6" descr="2E2 ERC Logo"/>
          <p:cNvPicPr>
            <a:picLocks noChangeAspect="1" noChangeArrowheads="1"/>
          </p:cNvPicPr>
          <p:nvPr/>
        </p:nvPicPr>
        <p:blipFill>
          <a:blip r:embed="rId3" cstate="print"/>
          <a:srcRect/>
          <a:stretch>
            <a:fillRect/>
          </a:stretch>
        </p:blipFill>
        <p:spPr bwMode="auto">
          <a:xfrm>
            <a:off x="1219200" y="0"/>
            <a:ext cx="6731000" cy="6858000"/>
          </a:xfrm>
          <a:prstGeom prst="rect">
            <a:avLst/>
          </a:prstGeom>
          <a:noFill/>
          <a:ln w="9525" algn="in">
            <a:noFill/>
            <a:miter lim="800000"/>
            <a:headEnd/>
            <a:tailEnd/>
          </a:ln>
          <a:effectLst/>
        </p:spPr>
      </p:pic>
      <p:sp>
        <p:nvSpPr>
          <p:cNvPr id="1031" name="Text Box 7"/>
          <p:cNvSpPr txBox="1">
            <a:spLocks noChangeArrowheads="1"/>
          </p:cNvSpPr>
          <p:nvPr/>
        </p:nvSpPr>
        <p:spPr bwMode="auto">
          <a:xfrm>
            <a:off x="6629400" y="7938"/>
            <a:ext cx="2514600" cy="685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Trebuchet MS" pitchFamily="34" charset="0"/>
            </a:endParaRPr>
          </a:p>
        </p:txBody>
      </p:sp>
    </p:spTree>
  </p:cSld>
  <p:clrMapOvr>
    <a:masterClrMapping/>
  </p:clrMapOvr>
  <p:transition advClick="0" advTm="5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P_20141004_11_58_02_Pro"/>
          <p:cNvPicPr>
            <a:picLocks noChangeAspect="1" noChangeArrowheads="1"/>
          </p:cNvPicPr>
          <p:nvPr/>
        </p:nvPicPr>
        <p:blipFill>
          <a:blip r:embed="rId2" cstate="print"/>
          <a:srcRect/>
          <a:stretch>
            <a:fillRect/>
          </a:stretch>
        </p:blipFill>
        <p:spPr bwMode="auto">
          <a:xfrm>
            <a:off x="152400" y="1066800"/>
            <a:ext cx="5257800" cy="2954470"/>
          </a:xfrm>
          <a:prstGeom prst="rect">
            <a:avLst/>
          </a:prstGeom>
          <a:noFill/>
          <a:ln w="9525" algn="in">
            <a:noFill/>
            <a:miter lim="800000"/>
            <a:headEnd/>
            <a:tailEnd/>
          </a:ln>
          <a:effectLst/>
        </p:spPr>
      </p:pic>
      <p:pic>
        <p:nvPicPr>
          <p:cNvPr id="8195" name="Picture 3" descr="WP_20141004_10_37_26_Pro"/>
          <p:cNvPicPr>
            <a:picLocks noChangeAspect="1" noChangeArrowheads="1"/>
          </p:cNvPicPr>
          <p:nvPr/>
        </p:nvPicPr>
        <p:blipFill>
          <a:blip r:embed="rId3" cstate="print"/>
          <a:srcRect/>
          <a:stretch>
            <a:fillRect/>
          </a:stretch>
        </p:blipFill>
        <p:spPr bwMode="auto">
          <a:xfrm>
            <a:off x="3886200" y="3810000"/>
            <a:ext cx="5105400" cy="2867355"/>
          </a:xfrm>
          <a:prstGeom prst="rect">
            <a:avLst/>
          </a:prstGeom>
          <a:noFill/>
          <a:ln w="9525" algn="in">
            <a:noFill/>
            <a:miter lim="800000"/>
            <a:headEnd/>
            <a:tailEnd/>
          </a:ln>
          <a:effectLst/>
        </p:spPr>
      </p:pic>
      <p:sp>
        <p:nvSpPr>
          <p:cNvPr id="4" name="Title 3"/>
          <p:cNvSpPr>
            <a:spLocks noGrp="1"/>
          </p:cNvSpPr>
          <p:nvPr>
            <p:ph type="ctrTitle"/>
          </p:nvPr>
        </p:nvSpPr>
        <p:spPr>
          <a:xfrm>
            <a:off x="5257800" y="1066800"/>
            <a:ext cx="3581400" cy="2819400"/>
          </a:xfrm>
        </p:spPr>
        <p:txBody>
          <a:bodyPr>
            <a:normAutofit/>
          </a:bodyPr>
          <a:lstStyle/>
          <a:p>
            <a:r>
              <a:rPr lang="en-US" sz="2400" dirty="0" smtClean="0"/>
              <a:t>Glasses that pass inspection are placed on one of our 4 </a:t>
            </a:r>
            <a:r>
              <a:rPr lang="en-US" sz="2400" dirty="0" err="1" smtClean="0"/>
              <a:t>lensometers</a:t>
            </a:r>
            <a:r>
              <a:rPr lang="en-US" sz="2400" dirty="0" smtClean="0"/>
              <a:t> to read the prescription (sphere, cylinder, axis and </a:t>
            </a:r>
            <a:r>
              <a:rPr lang="en-US" sz="2400" dirty="0" err="1" smtClean="0"/>
              <a:t>pupillary</a:t>
            </a:r>
            <a:r>
              <a:rPr lang="en-US" sz="2400" dirty="0" smtClean="0"/>
              <a:t> distance).</a:t>
            </a:r>
            <a:r>
              <a:rPr lang="en-US" sz="2000" dirty="0" smtClean="0"/>
              <a:t/>
            </a:r>
            <a:br>
              <a:rPr lang="en-US" sz="2000" dirty="0" smtClean="0"/>
            </a:br>
            <a:r>
              <a:rPr lang="en-US" sz="2000" dirty="0" smtClean="0"/>
              <a:t> </a:t>
            </a:r>
            <a:endParaRPr lang="en-US" sz="2000" dirty="0"/>
          </a:p>
        </p:txBody>
      </p:sp>
      <p:sp>
        <p:nvSpPr>
          <p:cNvPr id="5" name="Subtitle 4"/>
          <p:cNvSpPr>
            <a:spLocks noGrp="1"/>
          </p:cNvSpPr>
          <p:nvPr>
            <p:ph type="subTitle" idx="1"/>
          </p:nvPr>
        </p:nvSpPr>
        <p:spPr>
          <a:xfrm>
            <a:off x="228600" y="4038600"/>
            <a:ext cx="3657600" cy="2819400"/>
          </a:xfrm>
        </p:spPr>
        <p:txBody>
          <a:bodyPr>
            <a:normAutofit/>
          </a:bodyPr>
          <a:lstStyle/>
          <a:p>
            <a:r>
              <a:rPr lang="en-US" sz="2400" dirty="0" smtClean="0">
                <a:solidFill>
                  <a:schemeClr val="tx1"/>
                </a:solidFill>
              </a:rPr>
              <a:t>Glasses are then placed in a plastic bag and put into a box that contains 50 pairs of glasses. These boxes are now ready to send on a mission.</a:t>
            </a:r>
          </a:p>
          <a:p>
            <a:r>
              <a:rPr lang="en-US" sz="2000" dirty="0" smtClean="0"/>
              <a:t> </a:t>
            </a:r>
          </a:p>
          <a:p>
            <a:endParaRPr lang="en-US" sz="2000" dirty="0"/>
          </a:p>
        </p:txBody>
      </p:sp>
      <p:sp>
        <p:nvSpPr>
          <p:cNvPr id="6" name="Rectangle 5"/>
          <p:cNvSpPr/>
          <p:nvPr/>
        </p:nvSpPr>
        <p:spPr>
          <a:xfrm>
            <a:off x="990600" y="152400"/>
            <a:ext cx="7010400" cy="990600"/>
          </a:xfrm>
          <a:prstGeom prst="rect">
            <a:avLst/>
          </a:prstGeom>
          <a:noFill/>
        </p:spPr>
        <p:txBody>
          <a:bodyPr wrap="square" lIns="91440" tIns="45720" rIns="91440" bIns="45720">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Processing Glasses Step 3:</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Reading the Prescription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15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P_20141004_10_38_51_Pro"/>
          <p:cNvPicPr>
            <a:picLocks noChangeAspect="1" noChangeArrowheads="1"/>
          </p:cNvPicPr>
          <p:nvPr/>
        </p:nvPicPr>
        <p:blipFill>
          <a:blip r:embed="rId2" cstate="print"/>
          <a:srcRect/>
          <a:stretch>
            <a:fillRect/>
          </a:stretch>
        </p:blipFill>
        <p:spPr bwMode="auto">
          <a:xfrm>
            <a:off x="1676400" y="914400"/>
            <a:ext cx="6286500" cy="3530600"/>
          </a:xfrm>
          <a:prstGeom prst="rect">
            <a:avLst/>
          </a:prstGeom>
          <a:noFill/>
          <a:ln w="9525" algn="in">
            <a:noFill/>
            <a:miter lim="800000"/>
            <a:headEnd/>
            <a:tailEnd/>
          </a:ln>
          <a:effectLst/>
        </p:spPr>
      </p:pic>
      <p:sp>
        <p:nvSpPr>
          <p:cNvPr id="3" name="Title 2"/>
          <p:cNvSpPr>
            <a:spLocks noGrp="1"/>
          </p:cNvSpPr>
          <p:nvPr>
            <p:ph type="title"/>
          </p:nvPr>
        </p:nvSpPr>
        <p:spPr>
          <a:xfrm>
            <a:off x="228600" y="4419600"/>
            <a:ext cx="8686800" cy="2286000"/>
          </a:xfrm>
        </p:spPr>
        <p:txBody>
          <a:bodyPr>
            <a:normAutofit/>
          </a:bodyPr>
          <a:lstStyle/>
          <a:p>
            <a:r>
              <a:rPr lang="en-US" sz="2400" dirty="0" smtClean="0"/>
              <a:t>In the 2014 — 2015 Lions year, the District 2E2 Eyeglass Recycling Center provided 12 missions with 18,000 pairs of glasses. Another 14,000 were sent to the Texas Lions Eyeglass Recycling Center in Midland for missions supplied from there.</a:t>
            </a:r>
            <a:endParaRPr lang="en-US" sz="2400" dirty="0"/>
          </a:p>
        </p:txBody>
      </p:sp>
      <p:sp>
        <p:nvSpPr>
          <p:cNvPr id="4" name="Rectangle 3"/>
          <p:cNvSpPr/>
          <p:nvPr/>
        </p:nvSpPr>
        <p:spPr>
          <a:xfrm>
            <a:off x="0" y="152400"/>
            <a:ext cx="9144000" cy="685800"/>
          </a:xfrm>
          <a:prstGeom prst="rect">
            <a:avLst/>
          </a:prstGeom>
          <a:noFill/>
        </p:spPr>
        <p:txBody>
          <a:bodyPr wrap="square" lIns="91440" tIns="45720" rIns="91440" bIns="45720">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Glasses Ready to Go Around the World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15000">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ld Map.jpg"/>
          <p:cNvPicPr>
            <a:picLocks noChangeAspect="1"/>
          </p:cNvPicPr>
          <p:nvPr/>
        </p:nvPicPr>
        <p:blipFill>
          <a:blip r:embed="rId2" cstate="print"/>
          <a:stretch>
            <a:fillRect/>
          </a:stretch>
        </p:blipFill>
        <p:spPr>
          <a:xfrm>
            <a:off x="134470" y="0"/>
            <a:ext cx="8875058" cy="6858000"/>
          </a:xfrm>
          <a:prstGeom prst="rect">
            <a:avLst/>
          </a:prstGeom>
        </p:spPr>
      </p:pic>
    </p:spTree>
  </p:cSld>
  <p:clrMapOvr>
    <a:masterClrMapping/>
  </p:clrMapOvr>
  <p:transition advClick="0" advTm="15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co Peru 2015 5"/>
          <p:cNvPicPr>
            <a:picLocks noChangeAspect="1" noChangeArrowheads="1"/>
          </p:cNvPicPr>
          <p:nvPr/>
        </p:nvPicPr>
        <p:blipFill>
          <a:blip r:embed="rId2" cstate="print"/>
          <a:srcRect/>
          <a:stretch>
            <a:fillRect/>
          </a:stretch>
        </p:blipFill>
        <p:spPr bwMode="auto">
          <a:xfrm>
            <a:off x="0" y="3429000"/>
            <a:ext cx="4572000" cy="3429000"/>
          </a:xfrm>
          <a:prstGeom prst="rect">
            <a:avLst/>
          </a:prstGeom>
          <a:noFill/>
          <a:ln w="9525" algn="in">
            <a:noFill/>
            <a:miter lim="800000"/>
            <a:headEnd/>
            <a:tailEnd/>
          </a:ln>
          <a:effectLst/>
        </p:spPr>
      </p:pic>
      <p:sp>
        <p:nvSpPr>
          <p:cNvPr id="11268" name="Text Box 4"/>
          <p:cNvSpPr txBox="1">
            <a:spLocks noChangeArrowheads="1"/>
          </p:cNvSpPr>
          <p:nvPr/>
        </p:nvSpPr>
        <p:spPr bwMode="auto">
          <a:xfrm>
            <a:off x="0" y="0"/>
            <a:ext cx="9144000" cy="1143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269" name="Text Box 5"/>
          <p:cNvSpPr txBox="1">
            <a:spLocks noChangeArrowheads="1"/>
          </p:cNvSpPr>
          <p:nvPr/>
        </p:nvSpPr>
        <p:spPr bwMode="auto">
          <a:xfrm>
            <a:off x="304800" y="1219200"/>
            <a:ext cx="8610600" cy="1905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rebuchet MS" pitchFamily="34" charset="0"/>
              </a:rPr>
              <a:t>The District 2E2 Eyeglass Recycling Center will provide eyeglasses, when available and without cost, to those missions who have a method of determining the refractive status of the eye.</a:t>
            </a: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Picture 5" descr="Field Accuity Kit.jpg"/>
          <p:cNvPicPr>
            <a:picLocks noChangeAspect="1"/>
          </p:cNvPicPr>
          <p:nvPr/>
        </p:nvPicPr>
        <p:blipFill>
          <a:blip r:embed="rId3" cstate="print"/>
          <a:stretch>
            <a:fillRect/>
          </a:stretch>
        </p:blipFill>
        <p:spPr>
          <a:xfrm>
            <a:off x="4572000" y="3429000"/>
            <a:ext cx="4572000" cy="2619375"/>
          </a:xfrm>
          <a:prstGeom prst="rect">
            <a:avLst/>
          </a:prstGeom>
        </p:spPr>
      </p:pic>
      <p:sp>
        <p:nvSpPr>
          <p:cNvPr id="7" name="Rectangle 6"/>
          <p:cNvSpPr/>
          <p:nvPr/>
        </p:nvSpPr>
        <p:spPr>
          <a:xfrm>
            <a:off x="0" y="152400"/>
            <a:ext cx="9144000" cy="923330"/>
          </a:xfrm>
          <a:prstGeom prst="rect">
            <a:avLst/>
          </a:prstGeom>
          <a:noFill/>
        </p:spPr>
        <p:txBody>
          <a:bodyPr wrap="square" lIns="91440" tIns="45720" rIns="91440" bIns="45720">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Glasses are available for</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Church and Medical missions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20000">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h?&amp;id=HN"/>
          <p:cNvPicPr>
            <a:picLocks noChangeAspect="1" noChangeArrowheads="1"/>
          </p:cNvPicPr>
          <p:nvPr/>
        </p:nvPicPr>
        <p:blipFill>
          <a:blip r:embed="rId2" cstate="print"/>
          <a:srcRect/>
          <a:stretch>
            <a:fillRect/>
          </a:stretch>
        </p:blipFill>
        <p:spPr bwMode="auto">
          <a:xfrm>
            <a:off x="381000" y="3531658"/>
            <a:ext cx="5015636" cy="3326342"/>
          </a:xfrm>
          <a:prstGeom prst="rect">
            <a:avLst/>
          </a:prstGeom>
          <a:noFill/>
          <a:ln w="9525" algn="in">
            <a:noFill/>
            <a:miter lim="800000"/>
            <a:headEnd/>
            <a:tailEnd/>
          </a:ln>
        </p:spPr>
      </p:pic>
      <p:pic>
        <p:nvPicPr>
          <p:cNvPr id="12291" name="Picture 3" descr="Cusco Peru 2015 3"/>
          <p:cNvPicPr>
            <a:picLocks noChangeAspect="1" noChangeArrowheads="1"/>
          </p:cNvPicPr>
          <p:nvPr/>
        </p:nvPicPr>
        <p:blipFill>
          <a:blip r:embed="rId3" cstate="print"/>
          <a:srcRect/>
          <a:stretch>
            <a:fillRect/>
          </a:stretch>
        </p:blipFill>
        <p:spPr bwMode="auto">
          <a:xfrm>
            <a:off x="6248400" y="3543300"/>
            <a:ext cx="2486025" cy="3314700"/>
          </a:xfrm>
          <a:prstGeom prst="rect">
            <a:avLst/>
          </a:prstGeom>
          <a:noFill/>
          <a:ln w="9525" algn="in">
            <a:noFill/>
            <a:miter lim="800000"/>
            <a:headEnd/>
            <a:tailEnd/>
          </a:ln>
          <a:effectLst/>
        </p:spPr>
      </p:pic>
      <p:sp>
        <p:nvSpPr>
          <p:cNvPr id="5" name="Rectangle 4"/>
          <p:cNvSpPr/>
          <p:nvPr/>
        </p:nvSpPr>
        <p:spPr>
          <a:xfrm>
            <a:off x="0" y="152400"/>
            <a:ext cx="9144000" cy="685800"/>
          </a:xfrm>
          <a:prstGeom prst="rect">
            <a:avLst/>
          </a:prstGeom>
          <a:noFill/>
        </p:spPr>
        <p:txBody>
          <a:bodyPr wrap="square" lIns="91440" tIns="45720" rIns="91440" bIns="45720">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Free to You – Priceless to Them</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itle 5"/>
          <p:cNvSpPr>
            <a:spLocks noGrp="1"/>
          </p:cNvSpPr>
          <p:nvPr>
            <p:ph type="title"/>
          </p:nvPr>
        </p:nvSpPr>
        <p:spPr>
          <a:xfrm>
            <a:off x="457200" y="762000"/>
            <a:ext cx="8229600" cy="2743200"/>
          </a:xfrm>
        </p:spPr>
        <p:txBody>
          <a:bodyPr>
            <a:normAutofit fontScale="90000"/>
          </a:bodyPr>
          <a:lstStyle/>
          <a:p>
            <a:pPr algn="l"/>
            <a:r>
              <a:rPr lang="en-US" sz="2400" dirty="0" smtClean="0"/>
              <a:t>Donate glasses and change someone's life. </a:t>
            </a:r>
            <a:br>
              <a:rPr lang="en-US" sz="2400" dirty="0" smtClean="0"/>
            </a:br>
            <a:r>
              <a:rPr lang="en-US" sz="2400" dirty="0" smtClean="0"/>
              <a:t>Imagine if you could:</a:t>
            </a:r>
            <a:br>
              <a:rPr lang="en-US" sz="2400" dirty="0" smtClean="0"/>
            </a:br>
            <a:r>
              <a:rPr lang="en-US" sz="2400" dirty="0" smtClean="0"/>
              <a:t>  </a:t>
            </a:r>
            <a:r>
              <a:rPr lang="en-US" sz="2400" dirty="0" smtClean="0">
                <a:latin typeface="Wingdings" pitchFamily="2" charset="2"/>
              </a:rPr>
              <a:t>w</a:t>
            </a:r>
            <a:r>
              <a:rPr lang="en-US" sz="2400" dirty="0" smtClean="0"/>
              <a:t>  help a child read</a:t>
            </a:r>
            <a:br>
              <a:rPr lang="en-US" sz="2400" dirty="0" smtClean="0"/>
            </a:br>
            <a:r>
              <a:rPr lang="en-US" sz="2400" dirty="0" smtClean="0"/>
              <a:t>  </a:t>
            </a:r>
            <a:r>
              <a:rPr lang="en-US" sz="2400" dirty="0" smtClean="0">
                <a:latin typeface="Wingdings" pitchFamily="2" charset="2"/>
              </a:rPr>
              <a:t>w</a:t>
            </a:r>
            <a:r>
              <a:rPr lang="en-US" sz="2400" dirty="0" smtClean="0"/>
              <a:t>  help an adult succeed in his job</a:t>
            </a:r>
            <a:br>
              <a:rPr lang="en-US" sz="2400" dirty="0" smtClean="0"/>
            </a:br>
            <a:r>
              <a:rPr lang="en-US" sz="2400" dirty="0" smtClean="0"/>
              <a:t>  </a:t>
            </a:r>
            <a:r>
              <a:rPr lang="en-US" sz="2400" dirty="0" smtClean="0">
                <a:latin typeface="Wingdings" pitchFamily="2" charset="2"/>
              </a:rPr>
              <a:t>w</a:t>
            </a:r>
            <a:r>
              <a:rPr lang="en-US" sz="2400" dirty="0" smtClean="0"/>
              <a:t>  help a senior maintain her independence</a:t>
            </a:r>
            <a:br>
              <a:rPr lang="en-US" sz="2400" dirty="0" smtClean="0"/>
            </a:br>
            <a:r>
              <a:rPr lang="en-US" sz="2400" dirty="0" smtClean="0"/>
              <a:t>  </a:t>
            </a:r>
            <a:r>
              <a:rPr lang="en-US" sz="2400" dirty="0" smtClean="0">
                <a:latin typeface="Wingdings" pitchFamily="2" charset="2"/>
              </a:rPr>
              <a:t>w</a:t>
            </a:r>
            <a:r>
              <a:rPr lang="en-US" sz="2400" dirty="0" smtClean="0"/>
              <a:t>  provide a community with more opportunities to grow and thrive</a:t>
            </a:r>
            <a:br>
              <a:rPr lang="en-US" sz="2400" dirty="0" smtClean="0"/>
            </a:br>
            <a:r>
              <a:rPr lang="en-US" sz="2400" dirty="0" smtClean="0"/>
              <a:t>Everyday, our recycled eyeglass programs do all of this and more.</a:t>
            </a:r>
            <a:endParaRPr lang="en-US" sz="2400" dirty="0"/>
          </a:p>
        </p:txBody>
      </p:sp>
    </p:spTree>
  </p:cSld>
  <p:clrMapOvr>
    <a:masterClrMapping/>
  </p:clrMapOvr>
  <p:transition advClick="0" advTm="20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E2 ERC Logo"/>
          <p:cNvPicPr>
            <a:picLocks noChangeAspect="1" noChangeArrowheads="1"/>
          </p:cNvPicPr>
          <p:nvPr/>
        </p:nvPicPr>
        <p:blipFill>
          <a:blip r:embed="rId2" cstate="print"/>
          <a:srcRect/>
          <a:stretch>
            <a:fillRect/>
          </a:stretch>
        </p:blipFill>
        <p:spPr bwMode="auto">
          <a:xfrm>
            <a:off x="152400" y="3505200"/>
            <a:ext cx="3140622" cy="3200400"/>
          </a:xfrm>
          <a:prstGeom prst="rect">
            <a:avLst/>
          </a:prstGeom>
          <a:noFill/>
          <a:ln w="9525" algn="in">
            <a:noFill/>
            <a:miter lim="800000"/>
            <a:headEnd/>
            <a:tailEnd/>
          </a:ln>
          <a:effectLst/>
        </p:spPr>
      </p:pic>
      <p:pic>
        <p:nvPicPr>
          <p:cNvPr id="13315" name="Picture 3" descr="Eyeglass Recycling"/>
          <p:cNvPicPr>
            <a:picLocks noChangeAspect="1" noChangeArrowheads="1"/>
          </p:cNvPicPr>
          <p:nvPr/>
        </p:nvPicPr>
        <p:blipFill>
          <a:blip r:embed="rId3" cstate="print"/>
          <a:srcRect/>
          <a:stretch>
            <a:fillRect/>
          </a:stretch>
        </p:blipFill>
        <p:spPr bwMode="auto">
          <a:xfrm>
            <a:off x="3352800" y="3771900"/>
            <a:ext cx="2571750" cy="2039938"/>
          </a:xfrm>
          <a:prstGeom prst="rect">
            <a:avLst/>
          </a:prstGeom>
          <a:noFill/>
          <a:ln w="9525" algn="in">
            <a:noFill/>
            <a:miter lim="800000"/>
            <a:headEnd/>
            <a:tailEnd/>
          </a:ln>
          <a:effectLst/>
        </p:spPr>
      </p:pic>
      <p:sp>
        <p:nvSpPr>
          <p:cNvPr id="13316" name="Text Box 4"/>
          <p:cNvSpPr txBox="1">
            <a:spLocks noChangeArrowheads="1"/>
          </p:cNvSpPr>
          <p:nvPr/>
        </p:nvSpPr>
        <p:spPr bwMode="auto">
          <a:xfrm>
            <a:off x="3352800" y="5657850"/>
            <a:ext cx="2571750" cy="12001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rPr>
              <a:t>Texas Lions Eyeglass Recycling Center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18" charset="0"/>
              </a:rPr>
              <a:t>Midland, Texas</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3317" name="Picture 5" descr="RecycleFSColor"/>
          <p:cNvPicPr>
            <a:picLocks noChangeAspect="1" noChangeArrowheads="1"/>
          </p:cNvPicPr>
          <p:nvPr/>
        </p:nvPicPr>
        <p:blipFill>
          <a:blip r:embed="rId4" cstate="print"/>
          <a:srcRect/>
          <a:stretch>
            <a:fillRect/>
          </a:stretch>
        </p:blipFill>
        <p:spPr bwMode="auto">
          <a:xfrm>
            <a:off x="5829300" y="3543300"/>
            <a:ext cx="3314700" cy="3314700"/>
          </a:xfrm>
          <a:prstGeom prst="rect">
            <a:avLst/>
          </a:prstGeom>
          <a:noFill/>
          <a:ln w="9525" algn="in">
            <a:noFill/>
            <a:miter lim="800000"/>
            <a:headEnd/>
            <a:tailEnd/>
          </a:ln>
          <a:effectLst/>
        </p:spPr>
      </p:pic>
      <p:sp>
        <p:nvSpPr>
          <p:cNvPr id="13319" name="Text Box 7"/>
          <p:cNvSpPr txBox="1">
            <a:spLocks noChangeArrowheads="1"/>
          </p:cNvSpPr>
          <p:nvPr/>
        </p:nvSpPr>
        <p:spPr bwMode="auto">
          <a:xfrm>
            <a:off x="228600" y="914400"/>
            <a:ext cx="8610600" cy="2743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rebuchet MS" pitchFamily="34" charset="0"/>
              </a:rPr>
              <a:t>The District 2E2 Eyeglass Recycling Center needs all the glasses your club has collected. More importantly, we need your help to process these glasses to have them available for missions that will put them on a person in need. Please make plans for your club to visit YOUR eyeglass recycling center for a work day. No matter your age or physical abilities. </a:t>
            </a:r>
            <a:r>
              <a:rPr kumimoji="0" lang="en-US" sz="2400" b="1" i="1" u="none" strike="noStrike" cap="none" normalizeH="0" baseline="0" dirty="0" smtClean="0">
                <a:ln>
                  <a:noFill/>
                </a:ln>
                <a:solidFill>
                  <a:srgbClr val="000000"/>
                </a:solidFill>
                <a:effectLst/>
                <a:latin typeface="Trebuchet MS" pitchFamily="34" charset="0"/>
              </a:rPr>
              <a:t>Everyone Can Be Productive.</a:t>
            </a:r>
            <a:endParaRPr kumimoji="0" lang="en-US" sz="24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0" y="0"/>
            <a:ext cx="9144000" cy="923330"/>
          </a:xfrm>
          <a:prstGeom prst="rect">
            <a:avLst/>
          </a:prstGeom>
          <a:noFill/>
        </p:spPr>
        <p:txBody>
          <a:bodyPr wrap="square" lIns="91440" tIns="45720" rIns="91440" bIns="4572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Need YOU</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20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are Give Recycle"/>
          <p:cNvPicPr>
            <a:picLocks noChangeAspect="1" noChangeArrowheads="1"/>
          </p:cNvPicPr>
          <p:nvPr/>
        </p:nvPicPr>
        <p:blipFill>
          <a:blip r:embed="rId2" cstate="print"/>
          <a:srcRect/>
          <a:stretch>
            <a:fillRect/>
          </a:stretch>
        </p:blipFill>
        <p:spPr bwMode="auto">
          <a:xfrm>
            <a:off x="152400" y="1063432"/>
            <a:ext cx="8776592" cy="4194367"/>
          </a:xfrm>
          <a:prstGeom prst="rect">
            <a:avLst/>
          </a:prstGeom>
          <a:noFill/>
          <a:ln w="9525" algn="in">
            <a:noFill/>
            <a:miter lim="800000"/>
            <a:headEnd/>
            <a:tailEnd/>
          </a:ln>
          <a:effectLst/>
        </p:spPr>
      </p:pic>
      <p:sp>
        <p:nvSpPr>
          <p:cNvPr id="4" name="Rectangle 3"/>
          <p:cNvSpPr/>
          <p:nvPr/>
        </p:nvSpPr>
        <p:spPr>
          <a:xfrm>
            <a:off x="4800695" y="4191000"/>
            <a:ext cx="4343305" cy="2667000"/>
          </a:xfrm>
          <a:prstGeom prst="rect">
            <a:avLst/>
          </a:prstGeom>
          <a:noFill/>
        </p:spPr>
        <p:txBody>
          <a:bodyPr wrap="square" lIns="91440" tIns="45720" rIns="91440" bIns="45720">
            <a:normAutofit/>
          </a:bodyPr>
          <a:lstStyle/>
          <a:p>
            <a:pPr algn="ct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cSld>
  <p:clrMapOvr>
    <a:masterClrMapping/>
  </p:clrMapOvr>
  <p:transition advClick="0" advTm="5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620000" cy="5334000"/>
          </a:xfrm>
        </p:spPr>
        <p:txBody>
          <a:bodyPr>
            <a:normAutofit/>
          </a:bodyPr>
          <a:lstStyle/>
          <a:p>
            <a:pPr algn="l"/>
            <a:r>
              <a:rPr lang="en-US" sz="2400" dirty="0" smtClean="0"/>
              <a:t>According to the World Health Organization, 153 million people have uncorrected refractive errors (near-sightedness, far-sightedness, astigmatism). Most of these vision impairments are quickly diagnosed and easy to treat with corrective lenses</a:t>
            </a:r>
            <a:r>
              <a:rPr lang="en-US" sz="2400" dirty="0" smtClean="0"/>
              <a:t>.</a:t>
            </a:r>
            <a:r>
              <a:rPr lang="en-US" sz="800" dirty="0" smtClean="0"/>
              <a:t/>
            </a:r>
            <a:br>
              <a:rPr lang="en-US" sz="800" dirty="0" smtClean="0"/>
            </a:br>
            <a:r>
              <a:rPr lang="en-US" sz="2000" dirty="0" smtClean="0"/>
              <a:t/>
            </a:r>
            <a:br>
              <a:rPr lang="en-US" sz="2000" dirty="0" smtClean="0"/>
            </a:br>
            <a:r>
              <a:rPr lang="en-US" sz="2400" dirty="0" smtClean="0"/>
              <a:t>It costs Lions less than $0.08 US to provide a pair of recycled eyeglasses and change someone's life.</a:t>
            </a:r>
            <a:r>
              <a:rPr lang="en-US" sz="2000" dirty="0" smtClean="0"/>
              <a:t/>
            </a:r>
            <a:br>
              <a:rPr lang="en-US" sz="2000" dirty="0" smtClean="0"/>
            </a:br>
            <a:r>
              <a:rPr lang="en-US" sz="900" dirty="0" smtClean="0"/>
              <a:t> </a:t>
            </a:r>
            <a:r>
              <a:rPr lang="en-US" sz="2000" dirty="0" smtClean="0"/>
              <a:t/>
            </a:r>
            <a:br>
              <a:rPr lang="en-US" sz="2000" dirty="0" smtClean="0"/>
            </a:br>
            <a:r>
              <a:rPr lang="en-US" sz="2400" dirty="0" smtClean="0"/>
              <a:t>For children, clear vision means a better education, healthier development and a better quality of life. For adults, it means greater employment opportunity and economic strength. For seniors it means less dependence on others.</a:t>
            </a:r>
            <a:endParaRPr lang="en-US" sz="2400" dirty="0"/>
          </a:p>
        </p:txBody>
      </p:sp>
      <p:sp>
        <p:nvSpPr>
          <p:cNvPr id="3" name="Rectangle 2"/>
          <p:cNvSpPr/>
          <p:nvPr/>
        </p:nvSpPr>
        <p:spPr>
          <a:xfrm>
            <a:off x="0" y="381000"/>
            <a:ext cx="9144000" cy="923330"/>
          </a:xfrm>
          <a:prstGeom prst="rect">
            <a:avLst/>
          </a:prstGeom>
          <a:noFill/>
        </p:spPr>
        <p:txBody>
          <a:bodyPr wrap="square" lIns="91440" tIns="45720" rIns="91440" bIns="45720">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need for glasses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153 million reasons Lions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ecycle for Sight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20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nd Opening"/>
          <p:cNvPicPr>
            <a:picLocks noChangeAspect="1" noChangeArrowheads="1"/>
          </p:cNvPicPr>
          <p:nvPr/>
        </p:nvPicPr>
        <p:blipFill>
          <a:blip r:embed="rId2" cstate="print"/>
          <a:srcRect/>
          <a:stretch>
            <a:fillRect/>
          </a:stretch>
        </p:blipFill>
        <p:spPr bwMode="auto">
          <a:xfrm>
            <a:off x="1143000" y="1676400"/>
            <a:ext cx="7143750" cy="3700096"/>
          </a:xfrm>
          <a:prstGeom prst="rect">
            <a:avLst/>
          </a:prstGeom>
          <a:noFill/>
          <a:ln w="9525" algn="in">
            <a:noFill/>
            <a:miter lim="800000"/>
            <a:headEnd/>
            <a:tailEnd/>
          </a:ln>
          <a:effectLst/>
        </p:spPr>
      </p:pic>
      <p:sp>
        <p:nvSpPr>
          <p:cNvPr id="2051" name="Text Box 3"/>
          <p:cNvSpPr txBox="1">
            <a:spLocks noChangeArrowheads="1"/>
          </p:cNvSpPr>
          <p:nvPr/>
        </p:nvSpPr>
        <p:spPr bwMode="auto">
          <a:xfrm>
            <a:off x="990600" y="5486400"/>
            <a:ext cx="7467600" cy="990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rPr>
              <a:t>The grand opening for the District 2E2 Eyeglass Recycling Center was held in January of 2013. The District 2E2 Eyeglass Recycling Center was voted a district recognized entity at the 2014 district convention.</a:t>
            </a:r>
            <a:endParaRPr kumimoji="0" lang="en-US" b="0" i="0" u="none" strike="noStrike" cap="none" normalizeH="0" baseline="0" dirty="0" smtClean="0">
              <a:ln>
                <a:noFill/>
              </a:ln>
              <a:solidFill>
                <a:schemeClr val="tx1"/>
              </a:solidFill>
              <a:effectLst/>
              <a:latin typeface="Arial" pitchFamily="34" charset="0"/>
            </a:endParaRPr>
          </a:p>
        </p:txBody>
      </p:sp>
      <p:sp>
        <p:nvSpPr>
          <p:cNvPr id="5" name="Rectangle 4"/>
          <p:cNvSpPr/>
          <p:nvPr/>
        </p:nvSpPr>
        <p:spPr>
          <a:xfrm>
            <a:off x="0" y="0"/>
            <a:ext cx="9144000" cy="1524000"/>
          </a:xfrm>
          <a:prstGeom prst="rect">
            <a:avLst/>
          </a:prstGeom>
          <a:noFill/>
        </p:spPr>
        <p:txBody>
          <a:bodyPr wrap="none" lIns="91440" tIns="45720" rIns="91440" bIns="4572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District </a:t>
            </a: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2E2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Eyeglass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Recycling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Center</a:t>
            </a:r>
          </a:p>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Grand Opening</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15000">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3409950" cy="4000500"/>
          </a:xfrm>
          <a:prstGeom prst="rect">
            <a:avLst/>
          </a:prstGeom>
          <a:noFill/>
          <a:ln w="9525" algn="in">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0" y="3965575"/>
            <a:ext cx="3429000" cy="2892425"/>
          </a:xfrm>
          <a:prstGeom prst="rect">
            <a:avLst/>
          </a:prstGeom>
          <a:noFill/>
          <a:ln w="9525" algn="in">
            <a:noFill/>
            <a:miter lim="800000"/>
            <a:headEnd/>
            <a:tailEnd/>
          </a:ln>
          <a:effectLst/>
        </p:spPr>
      </p:pic>
      <p:sp>
        <p:nvSpPr>
          <p:cNvPr id="9" name="Title 8"/>
          <p:cNvSpPr>
            <a:spLocks noGrp="1"/>
          </p:cNvSpPr>
          <p:nvPr>
            <p:ph type="title"/>
          </p:nvPr>
        </p:nvSpPr>
        <p:spPr>
          <a:xfrm>
            <a:off x="3733800" y="1600200"/>
            <a:ext cx="4953000" cy="4953000"/>
          </a:xfrm>
        </p:spPr>
        <p:txBody>
          <a:bodyPr>
            <a:normAutofit/>
          </a:bodyPr>
          <a:lstStyle/>
          <a:p>
            <a:r>
              <a:rPr lang="en-US" sz="2400" b="1" dirty="0" smtClean="0"/>
              <a:t>Put eyeglass collection boxes in schools, libraries, places of worship, city administrative centers, medical offices, and places of business.</a:t>
            </a:r>
            <a:r>
              <a:rPr lang="en-US" sz="2400" dirty="0" smtClean="0"/>
              <a:t/>
            </a:r>
            <a:br>
              <a:rPr lang="en-US" sz="2400" dirty="0" smtClean="0"/>
            </a:br>
            <a:r>
              <a:rPr lang="en-US" sz="2400" b="1" dirty="0" smtClean="0"/>
              <a:t> </a:t>
            </a:r>
            <a:r>
              <a:rPr lang="en-US" sz="2400" dirty="0" smtClean="0"/>
              <a:t/>
            </a:r>
            <a:br>
              <a:rPr lang="en-US" sz="2400" dirty="0" smtClean="0"/>
            </a:br>
            <a:r>
              <a:rPr lang="en-US" sz="2400" b="1" dirty="0" smtClean="0"/>
              <a:t>Eyeglass collection boxes are available from Lions Clubs International or the District 2E2 Eyeglass Recycling Center.</a:t>
            </a:r>
            <a:endParaRPr lang="en-US" dirty="0"/>
          </a:p>
        </p:txBody>
      </p:sp>
      <p:sp>
        <p:nvSpPr>
          <p:cNvPr id="10" name="Rectangle 9"/>
          <p:cNvSpPr/>
          <p:nvPr/>
        </p:nvSpPr>
        <p:spPr>
          <a:xfrm>
            <a:off x="3657600" y="304800"/>
            <a:ext cx="5181600" cy="1905000"/>
          </a:xfrm>
          <a:prstGeom prst="rect">
            <a:avLst/>
          </a:prstGeom>
          <a:noFill/>
        </p:spPr>
        <p:txBody>
          <a:bodyPr wrap="square" lIns="91440" tIns="45720" rIns="91440" bIns="45720">
            <a:normAutofit fontScale="8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Start or Expand</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 Club’s Eyeglass</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Collection Program</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15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RC Sign"/>
          <p:cNvPicPr>
            <a:picLocks noChangeAspect="1" noChangeArrowheads="1"/>
          </p:cNvPicPr>
          <p:nvPr/>
        </p:nvPicPr>
        <p:blipFill>
          <a:blip r:embed="rId2" cstate="print"/>
          <a:srcRect/>
          <a:stretch>
            <a:fillRect/>
          </a:stretch>
        </p:blipFill>
        <p:spPr bwMode="auto">
          <a:xfrm>
            <a:off x="381000" y="1828800"/>
            <a:ext cx="3543300" cy="3121025"/>
          </a:xfrm>
          <a:prstGeom prst="rect">
            <a:avLst/>
          </a:prstGeom>
          <a:noFill/>
          <a:ln w="9525" algn="in">
            <a:noFill/>
            <a:miter lim="800000"/>
            <a:headEnd/>
            <a:tailEnd/>
          </a:ln>
          <a:effectLst/>
        </p:spPr>
      </p:pic>
      <p:sp>
        <p:nvSpPr>
          <p:cNvPr id="5" name="Rectangle 4"/>
          <p:cNvSpPr/>
          <p:nvPr/>
        </p:nvSpPr>
        <p:spPr>
          <a:xfrm>
            <a:off x="0" y="0"/>
            <a:ext cx="9144000" cy="1066800"/>
          </a:xfrm>
          <a:prstGeom prst="rect">
            <a:avLst/>
          </a:prstGeom>
          <a:noFill/>
        </p:spPr>
        <p:txBody>
          <a:bodyPr wrap="none" lIns="91440" tIns="45720" rIns="91440" bIns="4572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District </a:t>
            </a: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2E2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Eyeglass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Recycling Center</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52400" y="762000"/>
            <a:ext cx="4343305" cy="914400"/>
          </a:xfrm>
          <a:prstGeom prst="rect">
            <a:avLst/>
          </a:prstGeom>
          <a:noFill/>
        </p:spPr>
        <p:txBody>
          <a:bodyPr wrap="square" lIns="91440" tIns="45720" rIns="91440" bIns="45720">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5621 Bunker Blvd.</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Watauga, TX 76148</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27" name="Text Box 3"/>
          <p:cNvSpPr txBox="1">
            <a:spLocks noChangeArrowheads="1"/>
          </p:cNvSpPr>
          <p:nvPr/>
        </p:nvSpPr>
        <p:spPr bwMode="auto">
          <a:xfrm>
            <a:off x="4343400" y="838200"/>
            <a:ext cx="4495800" cy="1295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rPr>
              <a:t>The eyeglass recycling center is located in the rear of Lion </a:t>
            </a:r>
            <a:r>
              <a:rPr kumimoji="0" lang="en-US" b="0" i="0" u="none" strike="noStrike" cap="none" normalizeH="0" baseline="0" dirty="0" err="1" smtClean="0">
                <a:ln>
                  <a:noFill/>
                </a:ln>
                <a:solidFill>
                  <a:srgbClr val="000000"/>
                </a:solidFill>
                <a:effectLst/>
                <a:latin typeface="Arial" pitchFamily="34" charset="0"/>
              </a:rPr>
              <a:t>Eloy</a:t>
            </a:r>
            <a:r>
              <a:rPr kumimoji="0" lang="en-US" b="0" i="0" u="none" strike="noStrike" cap="none" normalizeH="0" baseline="0" dirty="0" smtClean="0">
                <a:ln>
                  <a:noFill/>
                </a:ln>
                <a:solidFill>
                  <a:srgbClr val="000000"/>
                </a:solidFill>
                <a:effectLst/>
                <a:latin typeface="Arial" pitchFamily="34" charset="0"/>
              </a:rPr>
              <a:t> Leal’s insurance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rPr>
              <a:t>office. Just follow the walkway on the east side (right) of the building.</a:t>
            </a:r>
            <a:endParaRPr kumimoji="0" lang="en-US" b="0" i="0" u="none" strike="noStrike" cap="none" normalizeH="0" baseline="0" dirty="0" smtClean="0">
              <a:ln>
                <a:noFill/>
              </a:ln>
              <a:solidFill>
                <a:schemeClr val="tx1"/>
              </a:solidFill>
              <a:effectLst/>
              <a:latin typeface="Arial" pitchFamily="34" charset="0"/>
            </a:endParaRPr>
          </a:p>
        </p:txBody>
      </p:sp>
      <p:pic>
        <p:nvPicPr>
          <p:cNvPr id="1028" name="Picture 4" descr="Building Right"/>
          <p:cNvPicPr>
            <a:picLocks noChangeAspect="1" noChangeArrowheads="1"/>
          </p:cNvPicPr>
          <p:nvPr/>
        </p:nvPicPr>
        <p:blipFill>
          <a:blip r:embed="rId3" cstate="print"/>
          <a:srcRect/>
          <a:stretch>
            <a:fillRect/>
          </a:stretch>
        </p:blipFill>
        <p:spPr bwMode="auto">
          <a:xfrm>
            <a:off x="4495800" y="2438400"/>
            <a:ext cx="4419600" cy="2489794"/>
          </a:xfrm>
          <a:prstGeom prst="rect">
            <a:avLst/>
          </a:prstGeom>
          <a:noFill/>
          <a:ln w="9525" algn="in">
            <a:noFill/>
            <a:miter lim="800000"/>
            <a:headEnd/>
            <a:tailEnd/>
          </a:ln>
          <a:effectLst/>
        </p:spPr>
      </p:pic>
      <p:sp>
        <p:nvSpPr>
          <p:cNvPr id="1029" name="Line 5"/>
          <p:cNvSpPr>
            <a:spLocks noChangeShapeType="1"/>
          </p:cNvSpPr>
          <p:nvPr/>
        </p:nvSpPr>
        <p:spPr bwMode="auto">
          <a:xfrm>
            <a:off x="8534400" y="1828800"/>
            <a:ext cx="0" cy="1981200"/>
          </a:xfrm>
          <a:prstGeom prst="line">
            <a:avLst/>
          </a:prstGeom>
          <a:noFill/>
          <a:ln w="38100">
            <a:solidFill>
              <a:srgbClr val="FFCC00"/>
            </a:solidFill>
            <a:round/>
            <a:headEnd/>
            <a:tailEnd type="arrow" w="lg" len="lg"/>
          </a:ln>
          <a:effectLst/>
        </p:spPr>
        <p:txBody>
          <a:bodyPr vert="horz" wrap="square" lIns="36576" tIns="36576" rIns="36576" bIns="36576" numCol="1" anchor="t" anchorCtr="0" compatLnSpc="1">
            <a:prstTxWarp prst="textNoShape">
              <a:avLst/>
            </a:prstTxWarp>
          </a:bodyPr>
          <a:lstStyle/>
          <a:p>
            <a:endParaRPr lang="en-US"/>
          </a:p>
        </p:txBody>
      </p:sp>
      <p:sp>
        <p:nvSpPr>
          <p:cNvPr id="1030" name="Line 6"/>
          <p:cNvSpPr>
            <a:spLocks noChangeShapeType="1"/>
          </p:cNvSpPr>
          <p:nvPr/>
        </p:nvSpPr>
        <p:spPr bwMode="auto">
          <a:xfrm flipH="1">
            <a:off x="8077200" y="1828800"/>
            <a:ext cx="457200" cy="0"/>
          </a:xfrm>
          <a:prstGeom prst="line">
            <a:avLst/>
          </a:prstGeom>
          <a:noFill/>
          <a:ln w="38100">
            <a:solidFill>
              <a:srgbClr val="FFCC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 name="Title 2"/>
          <p:cNvSpPr txBox="1">
            <a:spLocks/>
          </p:cNvSpPr>
          <p:nvPr/>
        </p:nvSpPr>
        <p:spPr>
          <a:xfrm>
            <a:off x="152400" y="5181600"/>
            <a:ext cx="8763000" cy="2057400"/>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Bring your collected glasses to the Eyeglass Recycling Center, open every Saturday from 9:00am to 3:00pm. Please call any director to arrange a work session for your club at a different day or time.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advClick="0" advTm="15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4876800" y="2209800"/>
            <a:ext cx="4035425" cy="4229100"/>
          </a:xfrm>
          <a:prstGeom prst="rect">
            <a:avLst/>
          </a:prstGeom>
          <a:noFill/>
          <a:ln w="9525" algn="in">
            <a:noFill/>
            <a:miter lim="800000"/>
            <a:headEnd/>
            <a:tailEnd/>
          </a:ln>
          <a:effectLst/>
        </p:spPr>
      </p:pic>
      <p:sp>
        <p:nvSpPr>
          <p:cNvPr id="5124" name="WordArt 4"/>
          <p:cNvSpPr>
            <a:spLocks noChangeArrowheads="1" noChangeShapeType="1" noTextEdit="1"/>
          </p:cNvSpPr>
          <p:nvPr/>
        </p:nvSpPr>
        <p:spPr bwMode="auto">
          <a:xfrm>
            <a:off x="6248400" y="2590800"/>
            <a:ext cx="1371600" cy="342900"/>
          </a:xfrm>
          <a:prstGeom prst="rect">
            <a:avLst/>
          </a:prstGeom>
        </p:spPr>
        <p:txBody>
          <a:bodyPr wrap="none" fromWordArt="1">
            <a:prstTxWarp prst="textPlain">
              <a:avLst>
                <a:gd name="adj" fmla="val 50000"/>
              </a:avLst>
            </a:prstTxWarp>
          </a:bodyPr>
          <a:lstStyle/>
          <a:p>
            <a:pPr algn="ctr" rtl="0"/>
            <a:r>
              <a:rPr lang="en-US" sz="3600" kern="10" spc="0" dirty="0" smtClean="0">
                <a:ln w="9525">
                  <a:noFill/>
                  <a:round/>
                  <a:headEnd/>
                  <a:tailEnd/>
                </a:ln>
                <a:solidFill>
                  <a:srgbClr val="000000"/>
                </a:solidFill>
                <a:effectLst/>
                <a:latin typeface="Arial Black"/>
              </a:rPr>
              <a:t>5621 Bunker Blvd.</a:t>
            </a:r>
          </a:p>
          <a:p>
            <a:pPr algn="ctr" rtl="0"/>
            <a:r>
              <a:rPr lang="en-US" sz="3600" kern="10" spc="0" dirty="0" smtClean="0">
                <a:ln w="9525">
                  <a:noFill/>
                  <a:round/>
                  <a:headEnd/>
                  <a:tailEnd/>
                </a:ln>
                <a:solidFill>
                  <a:srgbClr val="000000"/>
                </a:solidFill>
                <a:effectLst/>
                <a:latin typeface="Arial Black"/>
              </a:rPr>
              <a:t>Watauga, TX 76148</a:t>
            </a:r>
            <a:endParaRPr lang="en-US" sz="3600" kern="10" spc="0" dirty="0">
              <a:ln w="9525">
                <a:noFill/>
                <a:round/>
                <a:headEnd/>
                <a:tailEnd/>
              </a:ln>
              <a:solidFill>
                <a:srgbClr val="000000"/>
              </a:solidFill>
              <a:effectLst/>
              <a:latin typeface="Arial Black"/>
            </a:endParaRPr>
          </a:p>
        </p:txBody>
      </p:sp>
      <p:pic>
        <p:nvPicPr>
          <p:cNvPr id="5" name="Picture 4" descr="Ft. Worth Map.JPG"/>
          <p:cNvPicPr>
            <a:picLocks noChangeAspect="1"/>
          </p:cNvPicPr>
          <p:nvPr/>
        </p:nvPicPr>
        <p:blipFill>
          <a:blip r:embed="rId3" cstate="print"/>
          <a:stretch>
            <a:fillRect/>
          </a:stretch>
        </p:blipFill>
        <p:spPr>
          <a:xfrm>
            <a:off x="304800" y="2362200"/>
            <a:ext cx="4459152" cy="3771900"/>
          </a:xfrm>
          <a:prstGeom prst="rect">
            <a:avLst/>
          </a:prstGeom>
        </p:spPr>
      </p:pic>
      <p:sp>
        <p:nvSpPr>
          <p:cNvPr id="6" name="Title 5"/>
          <p:cNvSpPr>
            <a:spLocks noGrp="1"/>
          </p:cNvSpPr>
          <p:nvPr>
            <p:ph type="title"/>
          </p:nvPr>
        </p:nvSpPr>
        <p:spPr>
          <a:xfrm>
            <a:off x="457200" y="304800"/>
            <a:ext cx="8229600" cy="1828800"/>
          </a:xfrm>
        </p:spPr>
        <p:txBody>
          <a:bodyPr>
            <a:normAutofit/>
          </a:bodyPr>
          <a:lstStyle/>
          <a:p>
            <a:r>
              <a:rPr lang="en-US" sz="2800" dirty="0" smtClean="0"/>
              <a:t>The District 2E2 Eyeglass Recycling Center is centrally </a:t>
            </a:r>
            <a:r>
              <a:rPr lang="en-US" sz="2800" dirty="0" smtClean="0"/>
              <a:t>located </a:t>
            </a:r>
            <a:r>
              <a:rPr lang="en-US" sz="2800" dirty="0" smtClean="0"/>
              <a:t>in the city of Watauga. </a:t>
            </a:r>
            <a:endParaRPr lang="en-US" sz="2800" dirty="0"/>
          </a:p>
        </p:txBody>
      </p:sp>
    </p:spTree>
  </p:cSld>
  <p:clrMapOvr>
    <a:masterClrMapping/>
  </p:clrMapOvr>
  <p:transition advClick="0" advTm="15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5211762"/>
          </a:xfrm>
        </p:spPr>
        <p:txBody>
          <a:bodyPr>
            <a:normAutofit/>
          </a:bodyPr>
          <a:lstStyle/>
          <a:p>
            <a:pPr algn="l"/>
            <a:r>
              <a:rPr lang="en-US" sz="2000" dirty="0" smtClean="0"/>
              <a:t>2014 — </a:t>
            </a:r>
            <a:r>
              <a:rPr lang="en-US" sz="2000" dirty="0" smtClean="0"/>
              <a:t>2016</a:t>
            </a:r>
            <a:r>
              <a:rPr lang="en-US" sz="2000" dirty="0" smtClean="0"/>
              <a:t/>
            </a:r>
            <a:br>
              <a:rPr lang="en-US" sz="2000" dirty="0" smtClean="0"/>
            </a:br>
            <a:r>
              <a:rPr lang="en-US" sz="2000" dirty="0" smtClean="0"/>
              <a:t>Lion Jim Cook		817.319.0799		Roanoke Lions Club</a:t>
            </a:r>
            <a:br>
              <a:rPr lang="en-US" sz="2000" dirty="0" smtClean="0"/>
            </a:br>
            <a:r>
              <a:rPr lang="en-US" sz="2000" dirty="0" smtClean="0"/>
              <a:t>1VDG Tom </a:t>
            </a:r>
            <a:r>
              <a:rPr lang="en-US" sz="2000" dirty="0" err="1" smtClean="0"/>
              <a:t>Hayford</a:t>
            </a:r>
            <a:r>
              <a:rPr lang="en-US" sz="2000" dirty="0" smtClean="0"/>
              <a:t>	469.831.5403		Lewisville Lions Club</a:t>
            </a:r>
            <a:br>
              <a:rPr lang="en-US" sz="2000" dirty="0" smtClean="0"/>
            </a:br>
            <a:r>
              <a:rPr lang="en-US" sz="2000" dirty="0" smtClean="0"/>
              <a:t>Lion Roman Figueroa	817.507.9586		Colleyville Lions Club</a:t>
            </a:r>
            <a:br>
              <a:rPr lang="en-US" sz="2000" dirty="0" smtClean="0"/>
            </a:br>
            <a:r>
              <a:rPr lang="en-US" sz="2000" dirty="0" smtClean="0"/>
              <a:t> </a:t>
            </a:r>
            <a:br>
              <a:rPr lang="en-US" sz="2000" dirty="0" smtClean="0"/>
            </a:br>
            <a:r>
              <a:rPr lang="en-US" sz="2000" dirty="0" smtClean="0"/>
              <a:t>2015 — 2017</a:t>
            </a:r>
            <a:br>
              <a:rPr lang="en-US" sz="2000" dirty="0" smtClean="0"/>
            </a:br>
            <a:r>
              <a:rPr lang="en-US" sz="2000" dirty="0" smtClean="0"/>
              <a:t>Lion Bob Cole		817.371.8135		Roanoke Lions Club</a:t>
            </a:r>
            <a:br>
              <a:rPr lang="en-US" sz="2000" dirty="0" smtClean="0"/>
            </a:br>
            <a:r>
              <a:rPr lang="en-US" sz="2000" dirty="0" smtClean="0"/>
              <a:t>Lion Susan Cole		817.368.4976		Roanoke Lions Club</a:t>
            </a:r>
            <a:br>
              <a:rPr lang="en-US" sz="2000" dirty="0" smtClean="0"/>
            </a:br>
            <a:r>
              <a:rPr lang="en-US" sz="2000" dirty="0" smtClean="0"/>
              <a:t>Lion Dennis Stiles		817.773.2278		Colleyville Lions Club</a:t>
            </a:r>
            <a:br>
              <a:rPr lang="en-US" sz="2000" dirty="0" smtClean="0"/>
            </a:br>
            <a:r>
              <a:rPr lang="en-US" sz="2000" dirty="0" smtClean="0"/>
              <a:t> </a:t>
            </a:r>
            <a:br>
              <a:rPr lang="en-US" sz="2000" dirty="0" smtClean="0"/>
            </a:br>
            <a:r>
              <a:rPr lang="en-US" sz="2000" dirty="0" smtClean="0"/>
              <a:t>2015 — 2018</a:t>
            </a:r>
            <a:br>
              <a:rPr lang="en-US" sz="2000" dirty="0" smtClean="0"/>
            </a:br>
            <a:r>
              <a:rPr lang="en-US" sz="2000" dirty="0" smtClean="0"/>
              <a:t>Lion Jon Atwood		817.296.9921		Colleyville Lions Club</a:t>
            </a:r>
            <a:br>
              <a:rPr lang="en-US" sz="2000" dirty="0" smtClean="0"/>
            </a:br>
            <a:r>
              <a:rPr lang="en-US" sz="2000" dirty="0" smtClean="0"/>
              <a:t>PDG Jan Carrington	940.391.4142		Denton Lions Club</a:t>
            </a:r>
            <a:br>
              <a:rPr lang="en-US" sz="2000" dirty="0" smtClean="0"/>
            </a:br>
            <a:r>
              <a:rPr lang="en-US" sz="2000" dirty="0" smtClean="0"/>
              <a:t>Lion Kate Nelson		682.708.8916		FW Southeast Lions Club</a:t>
            </a:r>
            <a:br>
              <a:rPr lang="en-US" sz="2000" dirty="0" smtClean="0"/>
            </a:br>
            <a:r>
              <a:rPr lang="en-US" sz="2000" dirty="0" smtClean="0"/>
              <a:t> </a:t>
            </a:r>
            <a:br>
              <a:rPr lang="en-US" sz="2000" dirty="0" smtClean="0"/>
            </a:br>
            <a:endParaRPr lang="en-US" sz="2000" dirty="0"/>
          </a:p>
        </p:txBody>
      </p:sp>
      <p:sp>
        <p:nvSpPr>
          <p:cNvPr id="5" name="Rectangle 4"/>
          <p:cNvSpPr/>
          <p:nvPr/>
        </p:nvSpPr>
        <p:spPr>
          <a:xfrm>
            <a:off x="381000" y="228601"/>
            <a:ext cx="8534400" cy="1066799"/>
          </a:xfrm>
          <a:prstGeom prst="rect">
            <a:avLst/>
          </a:prstGeom>
          <a:noFill/>
        </p:spPr>
        <p:txBody>
          <a:bodyPr wrap="square" lIns="91440" tIns="45720" rIns="91440" bIns="45720">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District 2E2 Eyeglass Recycling Center</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2015-2016 Board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Directors</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Click="0" advTm="15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b &amp; Ken Sorting"/>
          <p:cNvPicPr>
            <a:picLocks noChangeAspect="1" noChangeArrowheads="1"/>
          </p:cNvPicPr>
          <p:nvPr/>
        </p:nvPicPr>
        <p:blipFill>
          <a:blip r:embed="rId2" cstate="print"/>
          <a:srcRect/>
          <a:stretch>
            <a:fillRect/>
          </a:stretch>
        </p:blipFill>
        <p:spPr bwMode="auto">
          <a:xfrm>
            <a:off x="152400" y="2819400"/>
            <a:ext cx="3124200" cy="3905674"/>
          </a:xfrm>
          <a:prstGeom prst="rect">
            <a:avLst/>
          </a:prstGeom>
          <a:noFill/>
          <a:ln w="9525" algn="in">
            <a:noFill/>
            <a:miter lim="800000"/>
            <a:headEnd/>
            <a:tailEnd/>
          </a:ln>
          <a:effectLst/>
        </p:spPr>
      </p:pic>
      <p:pic>
        <p:nvPicPr>
          <p:cNvPr id="6147" name="Picture 3" descr="IMG_0270"/>
          <p:cNvPicPr>
            <a:picLocks noChangeAspect="1" noChangeArrowheads="1"/>
          </p:cNvPicPr>
          <p:nvPr/>
        </p:nvPicPr>
        <p:blipFill>
          <a:blip r:embed="rId3" cstate="print"/>
          <a:srcRect/>
          <a:stretch>
            <a:fillRect/>
          </a:stretch>
        </p:blipFill>
        <p:spPr bwMode="auto">
          <a:xfrm>
            <a:off x="3810000" y="2819400"/>
            <a:ext cx="5181600" cy="3886200"/>
          </a:xfrm>
          <a:prstGeom prst="rect">
            <a:avLst/>
          </a:prstGeom>
          <a:noFill/>
          <a:ln w="9525" algn="in">
            <a:noFill/>
            <a:miter lim="800000"/>
            <a:headEnd/>
            <a:tailEnd/>
          </a:ln>
          <a:effectLst/>
        </p:spPr>
      </p:pic>
      <p:sp>
        <p:nvSpPr>
          <p:cNvPr id="4" name="Rectangle 3"/>
          <p:cNvSpPr/>
          <p:nvPr/>
        </p:nvSpPr>
        <p:spPr>
          <a:xfrm>
            <a:off x="0" y="152400"/>
            <a:ext cx="9144000" cy="533400"/>
          </a:xfrm>
          <a:prstGeom prst="rect">
            <a:avLst/>
          </a:prstGeom>
          <a:noFill/>
        </p:spPr>
        <p:txBody>
          <a:bodyPr wrap="square" lIns="91440" tIns="45720" rIns="91440" bIns="45720">
            <a:normAutofit fontScale="6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Processing Glasses </a:t>
            </a: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tep 1: Sorting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4"/>
          <p:cNvSpPr>
            <a:spLocks noGrp="1"/>
          </p:cNvSpPr>
          <p:nvPr>
            <p:ph type="title"/>
          </p:nvPr>
        </p:nvSpPr>
        <p:spPr>
          <a:xfrm>
            <a:off x="228600" y="609600"/>
            <a:ext cx="8686800" cy="2514600"/>
          </a:xfrm>
        </p:spPr>
        <p:txBody>
          <a:bodyPr>
            <a:normAutofit fontScale="90000"/>
          </a:bodyPr>
          <a:lstStyle/>
          <a:p>
            <a:pPr algn="l"/>
            <a:r>
              <a:rPr lang="en-US" sz="2700" dirty="0" smtClean="0"/>
              <a:t>Glasses are sorted into 2 categories, glasses that will continue in our process (single vision prescription, reading glasses, and non-prescription sunglasses), and glasses that will be sent to a materials recycler (broken or scratched glasses, missing lenses and multi-focal). </a:t>
            </a:r>
            <a:r>
              <a:rPr lang="en-US" sz="2700" b="1" u="sng" dirty="0" smtClean="0"/>
              <a:t>We cannot use any cases</a:t>
            </a:r>
            <a:r>
              <a:rPr lang="en-US" sz="2700" dirty="0" smtClean="0"/>
              <a:t>. Please remove glasses from the cases before bringing them.</a:t>
            </a:r>
            <a:r>
              <a:rPr lang="en-US" sz="2000" dirty="0" smtClean="0"/>
              <a:t/>
            </a:r>
            <a:br>
              <a:rPr lang="en-US" sz="2000" dirty="0" smtClean="0"/>
            </a:br>
            <a:endParaRPr lang="en-US" sz="2000" dirty="0"/>
          </a:p>
        </p:txBody>
      </p:sp>
    </p:spTree>
  </p:cSld>
  <p:clrMapOvr>
    <a:masterClrMapping/>
  </p:clrMapOvr>
  <p:transition advClick="0" advTm="15000">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P_20150822_10_00_15_Pro"/>
          <p:cNvPicPr>
            <a:picLocks noChangeAspect="1" noChangeArrowheads="1"/>
          </p:cNvPicPr>
          <p:nvPr/>
        </p:nvPicPr>
        <p:blipFill>
          <a:blip r:embed="rId2" cstate="print"/>
          <a:srcRect/>
          <a:stretch>
            <a:fillRect/>
          </a:stretch>
        </p:blipFill>
        <p:spPr bwMode="auto">
          <a:xfrm>
            <a:off x="152400" y="3886200"/>
            <a:ext cx="4914900" cy="2760662"/>
          </a:xfrm>
          <a:prstGeom prst="rect">
            <a:avLst/>
          </a:prstGeom>
          <a:noFill/>
          <a:ln w="9525" algn="in">
            <a:noFill/>
            <a:miter lim="800000"/>
            <a:headEnd/>
            <a:tailEnd/>
          </a:ln>
          <a:effectLst/>
        </p:spPr>
      </p:pic>
      <p:pic>
        <p:nvPicPr>
          <p:cNvPr id="7171" name="Picture 3" descr="WP_20150822_09_28_48_Pro"/>
          <p:cNvPicPr>
            <a:picLocks noChangeAspect="1" noChangeArrowheads="1"/>
          </p:cNvPicPr>
          <p:nvPr/>
        </p:nvPicPr>
        <p:blipFill>
          <a:blip r:embed="rId3" cstate="print"/>
          <a:srcRect/>
          <a:stretch>
            <a:fillRect/>
          </a:stretch>
        </p:blipFill>
        <p:spPr bwMode="auto">
          <a:xfrm>
            <a:off x="4648200" y="1066800"/>
            <a:ext cx="4279900" cy="3509962"/>
          </a:xfrm>
          <a:prstGeom prst="rect">
            <a:avLst/>
          </a:prstGeom>
          <a:noFill/>
          <a:ln w="9525" algn="in">
            <a:noFill/>
            <a:miter lim="800000"/>
            <a:headEnd/>
            <a:tailEnd/>
          </a:ln>
          <a:effectLst/>
        </p:spPr>
      </p:pic>
      <p:sp>
        <p:nvSpPr>
          <p:cNvPr id="4" name="Rectangle 3"/>
          <p:cNvSpPr/>
          <p:nvPr/>
        </p:nvSpPr>
        <p:spPr>
          <a:xfrm>
            <a:off x="1295400" y="0"/>
            <a:ext cx="6705600" cy="1066800"/>
          </a:xfrm>
          <a:prstGeom prst="rect">
            <a:avLst/>
          </a:prstGeom>
          <a:noFill/>
        </p:spPr>
        <p:txBody>
          <a:bodyPr wrap="square" lIns="91440" tIns="45720" rIns="91440" bIns="45720">
            <a:normAutofit fontScale="70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Processing Glasses Step 2: Washing &amp; Drying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4"/>
          <p:cNvSpPr>
            <a:spLocks noGrp="1"/>
          </p:cNvSpPr>
          <p:nvPr>
            <p:ph type="ctrTitle"/>
          </p:nvPr>
        </p:nvSpPr>
        <p:spPr>
          <a:xfrm>
            <a:off x="152400" y="1066801"/>
            <a:ext cx="4572000" cy="2533650"/>
          </a:xfrm>
        </p:spPr>
        <p:txBody>
          <a:bodyPr>
            <a:normAutofit/>
          </a:bodyPr>
          <a:lstStyle/>
          <a:p>
            <a:r>
              <a:rPr lang="en-US" sz="2800" dirty="0" smtClean="0"/>
              <a:t>Glasses are washed in one of our 2 dishwashers or washed by hand.</a:t>
            </a:r>
            <a:endParaRPr lang="en-US" sz="2800" dirty="0"/>
          </a:p>
        </p:txBody>
      </p:sp>
      <p:sp>
        <p:nvSpPr>
          <p:cNvPr id="6" name="Subtitle 5"/>
          <p:cNvSpPr>
            <a:spLocks noGrp="1"/>
          </p:cNvSpPr>
          <p:nvPr>
            <p:ph type="subTitle" idx="1"/>
          </p:nvPr>
        </p:nvSpPr>
        <p:spPr>
          <a:xfrm>
            <a:off x="5029200" y="4724400"/>
            <a:ext cx="3886200" cy="1981200"/>
          </a:xfrm>
        </p:spPr>
        <p:txBody>
          <a:bodyPr>
            <a:normAutofit/>
          </a:bodyPr>
          <a:lstStyle/>
          <a:p>
            <a:r>
              <a:rPr lang="en-US" sz="2800" dirty="0" smtClean="0">
                <a:solidFill>
                  <a:schemeClr val="tx1"/>
                </a:solidFill>
              </a:rPr>
              <a:t>All glasses are dried by hand and once again inspected for defects.</a:t>
            </a:r>
          </a:p>
          <a:p>
            <a:r>
              <a:rPr lang="en-US" sz="2000" dirty="0" smtClean="0"/>
              <a:t> </a:t>
            </a:r>
          </a:p>
          <a:p>
            <a:endParaRPr lang="en-US" sz="2000" dirty="0"/>
          </a:p>
        </p:txBody>
      </p:sp>
    </p:spTree>
  </p:cSld>
  <p:clrMapOvr>
    <a:masterClrMapping/>
  </p:clrMapOvr>
  <p:transition advClick="0" advTm="15000">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608</Words>
  <Application>Microsoft Office PowerPoint</Application>
  <PresentationFormat>On-screen Show (4:3)</PresentationFormat>
  <Paragraphs>55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According to the World Health Organization, 153 million people have uncorrected refractive errors (near-sightedness, far-sightedness, astigmatism). Most of these vision impairments are quickly diagnosed and easy to treat with corrective lenses.  It costs Lions less than $0.08 US to provide a pair of recycled eyeglasses and change someone's life.   For children, clear vision means a better education, healthier development and a better quality of life. For adults, it means greater employment opportunity and economic strength. For seniors it means less dependence on others.</vt:lpstr>
      <vt:lpstr>Slide 3</vt:lpstr>
      <vt:lpstr>Put eyeglass collection boxes in schools, libraries, places of worship, city administrative centers, medical offices, and places of business.   Eyeglass collection boxes are available from Lions Clubs International or the District 2E2 Eyeglass Recycling Center.</vt:lpstr>
      <vt:lpstr>Slide 5</vt:lpstr>
      <vt:lpstr>The District 2E2 Eyeglass Recycling Center is centrally located in the city of Watauga. </vt:lpstr>
      <vt:lpstr>2014 — 2016 Lion Jim Cook  817.319.0799  Roanoke Lions Club 1VDG Tom Hayford 469.831.5403  Lewisville Lions Club Lion Roman Figueroa 817.507.9586  Colleyville Lions Club   2015 — 2017 Lion Bob Cole  817.371.8135  Roanoke Lions Club Lion Susan Cole  817.368.4976  Roanoke Lions Club Lion Dennis Stiles  817.773.2278  Colleyville Lions Club   2015 — 2018 Lion Jon Atwood  817.296.9921  Colleyville Lions Club PDG Jan Carrington 940.391.4142  Denton Lions Club Lion Kate Nelson  682.708.8916  FW Southeast Lions Club   </vt:lpstr>
      <vt:lpstr>Glasses are sorted into 2 categories, glasses that will continue in our process (single vision prescription, reading glasses, and non-prescription sunglasses), and glasses that will be sent to a materials recycler (broken or scratched glasses, missing lenses and multi-focal). We cannot use any cases. Please remove glasses from the cases before bringing them. </vt:lpstr>
      <vt:lpstr>Glasses are washed in one of our 2 dishwashers or washed by hand.</vt:lpstr>
      <vt:lpstr>Glasses that pass inspection are placed on one of our 4 lensometers to read the prescription (sphere, cylinder, axis and pupillary distance).  </vt:lpstr>
      <vt:lpstr>In the 2014 — 2015 Lions year, the District 2E2 Eyeglass Recycling Center provided 12 missions with 18,000 pairs of glasses. Another 14,000 were sent to the Texas Lions Eyeglass Recycling Center in Midland for missions supplied from there.</vt:lpstr>
      <vt:lpstr>Slide 12</vt:lpstr>
      <vt:lpstr>Slide 13</vt:lpstr>
      <vt:lpstr>Donate glasses and change someone's life.  Imagine if you could:   w  help a child read   w  help an adult succeed in his job   w  help a senior maintain her independence   w  provide a community with more opportunities to grow and thrive Everyday, our recycled eyeglass programs do all of this and more.</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Loraine</dc:creator>
  <cp:lastModifiedBy>Loraine</cp:lastModifiedBy>
  <cp:revision>31</cp:revision>
  <dcterms:created xsi:type="dcterms:W3CDTF">2015-10-05T16:15:21Z</dcterms:created>
  <dcterms:modified xsi:type="dcterms:W3CDTF">2015-12-10T16:48:35Z</dcterms:modified>
</cp:coreProperties>
</file>